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32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3"/>
  </p:normalViewPr>
  <p:slideViewPr>
    <p:cSldViewPr snapToGrid="0">
      <p:cViewPr varScale="1">
        <p:scale>
          <a:sx n="57" d="100"/>
          <a:sy n="57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Hacer una pequeña presentación sobre mi perfil.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hape 3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hape 3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3" name="Shape 3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1TB son 250 películas aproximadamente</a:t>
            </a:r>
          </a:p>
          <a:p>
            <a:endParaRPr/>
          </a:p>
          <a:p>
            <a:r>
              <a:t>1000 millones de TB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4" name="Shape 3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1" name="Shape 3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9" name="Shape 3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8" name="Shape 3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hape 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9" name="Shape 4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9B56A-5BA1-082E-8547-D519833BC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>
            <a:extLst>
              <a:ext uri="{FF2B5EF4-FFF2-40B4-BE49-F238E27FC236}">
                <a16:creationId xmlns:a16="http://schemas.microsoft.com/office/drawing/2014/main" id="{E5F7036D-DD23-979F-FD93-877DD012C9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>
            <a:extLst>
              <a:ext uri="{FF2B5EF4-FFF2-40B4-BE49-F238E27FC236}">
                <a16:creationId xmlns:a16="http://schemas.microsoft.com/office/drawing/2014/main" id="{1DAC4780-E98E-D754-E2D8-94BCC4F0497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1TB son 250 películas aproximadamente</a:t>
            </a:r>
          </a:p>
          <a:p>
            <a:endParaRPr/>
          </a:p>
          <a:p>
            <a:r>
              <a:t>1000 millones de TB</a:t>
            </a:r>
          </a:p>
        </p:txBody>
      </p:sp>
    </p:spTree>
    <p:extLst>
      <p:ext uri="{BB962C8B-B14F-4D97-AF65-F5344CB8AC3E}">
        <p14:creationId xmlns:p14="http://schemas.microsoft.com/office/powerpoint/2010/main" val="2597932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0" name="Shape 4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hape 4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5" name="Shape 4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hape 4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=SI(LARGO(H4)=9;"Es el número valido"; "No es válido")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=SI(SUMAPRODUCTO(--(ESNUMERO(COINCIDIR(MINUSC(I2); MINUSC($AA$1:$AA$20); 0)))) &gt; 0; "Sector Técnico"; "Otro")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hape 4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3" name="Shape 5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0" name="Shape 5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7" name="Shape 5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8" name="Shape 1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1TB son 250 películas aproximadamente</a:t>
            </a:r>
          </a:p>
          <a:p>
            <a:endParaRPr/>
          </a:p>
          <a:p>
            <a:r>
              <a:t>1000 millones de TB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hape 5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ESNUMERO(COINCIDIR(...))</a:t>
            </a:r>
          </a:p>
          <a:p>
            <a:r>
              <a:t>La función ESNUMERO verifica si el resultado de COINCIDIR es un número.</a:t>
            </a:r>
          </a:p>
          <a:p>
            <a:r>
              <a:t>Si hay una coincidencia (es decir, COINCIDIR devuelve un número), ESNUMERO devuelve VERDADERO.</a:t>
            </a:r>
          </a:p>
          <a:p>
            <a:r>
              <a:t>Si no hay coincidencia (es decir, COINCIDIR devuelve **#N/A), ESNUMERO devuelve FALSO.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hape 5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“Otro")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2" name="Shape 5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=SI(SUMAPRODUCTO(--(ESNUMERO(COINCIDIR(MINUSC(I539); MINUSC(Profesiones!$A$1:$A$20); 0)))) &gt; 0; "Candidatos"; “Otro")</a:t>
            </a:r>
          </a:p>
          <a:p>
            <a:endParaRPr/>
          </a:p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Ejemplo de los datos que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tenemos los ingresos de Ana Gómez</a:t>
            </a:r>
          </a:p>
          <a:p>
            <a:r>
              <a:t>Pedro tiene un ingreso negativo</a:t>
            </a:r>
          </a:p>
          <a:p>
            <a:r>
              <a:t>No tenemos la edad de Juan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1" name="Shape 2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Todos los registros tienen información completa y coherente.</a:t>
            </a:r>
          </a:p>
          <a:p>
            <a:r>
              <a:t>Se ha corregido la inconsistencia en el correo electrónico.</a:t>
            </a:r>
          </a:p>
          <a:p>
            <a:r>
              <a:t>Se han manejado los datos faltantes y se ha eliminado la fila innecesaria.</a:t>
            </a:r>
          </a:p>
          <a:p>
            <a:r>
              <a:t>Se ha corregido la dirección para que sea más estructurada.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Eliminar los duplicados es crucial para garantizar que los datos sean confiables, precisos y útiles para cualquier tipo de análisis o informe. Además, optimiza el rendimiento y el almacenamiento, evitando posibles errores en la toma de decisiones y mejorando la eficiencia del sistema.</a:t>
            </a:r>
          </a:p>
          <a:p>
            <a:endParaRPr/>
          </a:p>
          <a:p>
            <a:endParaRPr/>
          </a:p>
          <a:p>
            <a:r>
              <a:t>1. Mejora la Calidad de los Datos</a:t>
            </a:r>
          </a:p>
          <a:p>
            <a:r>
              <a:t>2. Mejora la Eficiencia de los Procesos</a:t>
            </a:r>
          </a:p>
          <a:p>
            <a:r>
              <a:t>3. Previene la Distorción de Informes y Análisis</a:t>
            </a:r>
          </a:p>
          <a:p>
            <a:r>
              <a:t>4. Optimiza el Almacenamiento de Datos</a:t>
            </a:r>
          </a:p>
          <a:p>
            <a:r>
              <a:t>5. Mantiene la Integridad de la Base de Datos</a:t>
            </a:r>
          </a:p>
          <a:p>
            <a:r>
              <a:t>6. Mejoras en la Visualización y Reporting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=SUMA(A1;A2;A3)</a:t>
            </a:r>
          </a:p>
          <a:p>
            <a:r>
              <a:t>=SUMA(A1;A2;A3)</a:t>
            </a:r>
          </a:p>
          <a:p>
            <a:r>
              <a:t>=SUMA(A1;C1)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presentación</a:t>
            </a:r>
          </a:p>
        </p:txBody>
      </p:sp>
      <p:sp>
        <p:nvSpPr>
          <p:cNvPr id="12" name="Autor y fech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y fecha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100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10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Título de agenda</a:t>
            </a:r>
          </a:p>
        </p:txBody>
      </p:sp>
      <p:sp>
        <p:nvSpPr>
          <p:cNvPr id="109" name="Subtítulo de agend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agenda</a:t>
            </a:r>
          </a:p>
        </p:txBody>
      </p:sp>
      <p:sp>
        <p:nvSpPr>
          <p:cNvPr id="110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 defTabSz="825500">
              <a:buClrTx/>
              <a:buSzTx/>
              <a:buNone/>
              <a:defRPr sz="5500" spc="-55"/>
            </a:lvl1pPr>
            <a:lvl2pPr marL="0" indent="457200" algn="l" defTabSz="825500">
              <a:buClrTx/>
              <a:buSzTx/>
              <a:buNone/>
              <a:defRPr sz="5500" spc="-55"/>
            </a:lvl2pPr>
            <a:lvl3pPr marL="0" indent="914400" algn="l" defTabSz="825500">
              <a:buClrTx/>
              <a:buSzTx/>
              <a:buNone/>
              <a:defRPr sz="5500" spc="-55"/>
            </a:lvl3pPr>
            <a:lvl4pPr marL="0" indent="1371600" algn="l" defTabSz="825500">
              <a:buClrTx/>
              <a:buSzTx/>
              <a:buNone/>
              <a:defRPr sz="5500" spc="-55"/>
            </a:lvl4pPr>
            <a:lvl5pPr marL="0" indent="1828800" algn="l" defTabSz="825500">
              <a:buClrTx/>
              <a:buSzTx/>
              <a:buNone/>
              <a:defRPr sz="5500" spc="-55"/>
            </a:lvl5pPr>
          </a:lstStyle>
          <a:p>
            <a:r>
              <a:t>Temas relacionados con la agenda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Declaración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100 %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Información fáctic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Información fáctica</a:t>
            </a:r>
          </a:p>
        </p:txBody>
      </p:sp>
      <p:sp>
        <p:nvSpPr>
          <p:cNvPr id="128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Atribución</a:t>
            </a:r>
          </a:p>
        </p:txBody>
      </p:sp>
      <p:sp>
        <p:nvSpPr>
          <p:cNvPr id="136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r>
              <a:t>“Cita destacable”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frente a un fondo rosa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Dos medusas se tocan frente a un fondo azul oscuro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Dos medusas frente a un fondo azul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se tocan frente a un fondo azul oscur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se tocan frente a un fondo azul oscur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or y fech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Autor y fecha</a:t>
            </a:r>
          </a:p>
        </p:txBody>
      </p:sp>
      <p:sp>
        <p:nvSpPr>
          <p:cNvPr id="23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Título de la presentación</a:t>
            </a:r>
          </a:p>
        </p:txBody>
      </p:sp>
      <p:sp>
        <p:nvSpPr>
          <p:cNvPr id="2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Subtítulo de la presentación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frente a un fondo azul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34" name="Nivel de texto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Subtítulo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Título de la diapositiva</a:t>
            </a:r>
          </a:p>
        </p:txBody>
      </p:sp>
      <p:sp>
        <p:nvSpPr>
          <p:cNvPr id="43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44" name="Nivel de texto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frente a un fondo rosa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62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ubtítulo de la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6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72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7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la diapositiva</a:t>
            </a:r>
          </a:p>
        </p:txBody>
      </p:sp>
      <p:sp>
        <p:nvSpPr>
          <p:cNvPr id="82" name="Nivel de texto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ubtítulo de la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Subtítulo de la diapositiva</a:t>
            </a:r>
          </a:p>
        </p:txBody>
      </p:sp>
      <p:sp>
        <p:nvSpPr>
          <p:cNvPr id="84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Título de sección</a:t>
            </a:r>
          </a:p>
        </p:txBody>
      </p:sp>
      <p:sp>
        <p:nvSpPr>
          <p:cNvPr id="92" name="Número de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Título de la diapositiva</a:t>
            </a:r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Texto de viñeta de la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warner@example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estión y Calidad del DATO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Gestión y Calidad del DATO</a:t>
            </a:r>
          </a:p>
        </p:txBody>
      </p:sp>
      <p:sp>
        <p:nvSpPr>
          <p:cNvPr id="172" name="2 y 3 Abril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2 y 3 Abril 2025</a:t>
            </a:r>
          </a:p>
        </p:txBody>
      </p:sp>
      <p:sp>
        <p:nvSpPr>
          <p:cNvPr id="173" name="IAAC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IAAC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¿Por qué es un problem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¿Por qué es un problema?</a:t>
            </a:r>
          </a:p>
        </p:txBody>
      </p:sp>
      <p:pic>
        <p:nvPicPr>
          <p:cNvPr id="218" name="Captura de pantalla 2025-04-01 a las 19.53.11.png" descr="Captura de pantalla 2025-04-01 a las 19.53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05" y="5142329"/>
            <a:ext cx="11477738" cy="519231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gla del 1:10:100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Regla del 1:10:100</a:t>
            </a:r>
          </a:p>
        </p:txBody>
      </p:sp>
      <p:sp>
        <p:nvSpPr>
          <p:cNvPr id="220" name="Caso de uso: Sector Financiero…"/>
          <p:cNvSpPr txBox="1"/>
          <p:nvPr/>
        </p:nvSpPr>
        <p:spPr>
          <a:xfrm>
            <a:off x="13089751" y="3776085"/>
            <a:ext cx="10187233" cy="792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rPr b="1"/>
              <a:t>Caso de uso</a:t>
            </a:r>
            <a:r>
              <a:t>: Sector Financiero</a:t>
            </a:r>
          </a:p>
          <a:p>
            <a:pPr>
              <a:defRPr sz="3800"/>
            </a:pPr>
            <a:r>
              <a:t>Insertamos mal el dato, 5000€ en vez de 50.000€ para una compra.</a:t>
            </a:r>
          </a:p>
          <a:p>
            <a:pPr>
              <a:defRPr sz="3800"/>
            </a:pPr>
            <a:r>
              <a:rPr b="1"/>
              <a:t>Captura</a:t>
            </a:r>
            <a:r>
              <a:t>: Modificar la transacción una validación, costo bajo, 1€</a:t>
            </a:r>
          </a:p>
          <a:p>
            <a:pPr>
              <a:defRPr sz="3800"/>
            </a:pPr>
            <a:r>
              <a:rPr b="1"/>
              <a:t>Procesamiento</a:t>
            </a:r>
            <a:r>
              <a:t>: Revisión y reprocesado de los análisis, costo medio, 10€</a:t>
            </a:r>
          </a:p>
          <a:p>
            <a:pPr>
              <a:defRPr sz="3800"/>
            </a:pPr>
            <a:r>
              <a:rPr b="1"/>
              <a:t>Uso final</a:t>
            </a:r>
            <a:r>
              <a:t>: Toma de decisiones erróneas, balances erróneos y procesar de nuevo todo el flujo de los datos, costo alto, 100€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1" animBg="1" advAuto="0"/>
      <p:bldP spid="220" grpId="2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lujo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Flujo de Datos</a:t>
            </a:r>
          </a:p>
        </p:txBody>
      </p:sp>
      <p:pic>
        <p:nvPicPr>
          <p:cNvPr id="223" name="Data-Quality-Lifecycle.png" descr="Data-Quality-Life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69" y="2921717"/>
            <a:ext cx="9804923" cy="787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aptura de pantalla 2025-04-01 a las 20.09.16.png" descr="Captura de pantalla 2025-04-01 a las 20.09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5418" y="2978150"/>
            <a:ext cx="11874501" cy="775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¿Por qué hacemos esto? Buscamos datos limpios y la  integridad de los datos."/>
          <p:cNvSpPr txBox="1"/>
          <p:nvPr/>
        </p:nvSpPr>
        <p:spPr>
          <a:xfrm>
            <a:off x="1321155" y="11886239"/>
            <a:ext cx="2190018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¿Por qué hacemos esto? Buscamos datos limpios y la  </a:t>
            </a:r>
            <a:r>
              <a:rPr b="1"/>
              <a:t>integridad</a:t>
            </a:r>
            <a:r>
              <a:t> de los datos.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¿Que es la integridad de los dato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¿Que es la integridad de los datos?</a:t>
            </a:r>
          </a:p>
        </p:txBody>
      </p:sp>
      <p:sp>
        <p:nvSpPr>
          <p:cNvPr id="228" name="Son datos completos y que no se hayan alterado de formas inapropiadas."/>
          <p:cNvSpPr txBox="1"/>
          <p:nvPr/>
        </p:nvSpPr>
        <p:spPr>
          <a:xfrm>
            <a:off x="1384325" y="5227852"/>
            <a:ext cx="2178375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Son datos completos y que no se hayan alterado de formas inapropiadas.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pic>
        <p:nvPicPr>
          <p:cNvPr id="231" name="Captura de pantalla 2025-04-01 a las 20.22.28.png" descr="Captura de pantalla 2025-04-01 a las 20.22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68" y="2198336"/>
            <a:ext cx="15611064" cy="639823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xtracción"/>
          <p:cNvSpPr txBox="1"/>
          <p:nvPr/>
        </p:nvSpPr>
        <p:spPr>
          <a:xfrm>
            <a:off x="5398994" y="10223101"/>
            <a:ext cx="314218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Extracción </a:t>
            </a:r>
          </a:p>
        </p:txBody>
      </p:sp>
      <p:sp>
        <p:nvSpPr>
          <p:cNvPr id="233" name="Transformación"/>
          <p:cNvSpPr txBox="1"/>
          <p:nvPr/>
        </p:nvSpPr>
        <p:spPr>
          <a:xfrm>
            <a:off x="9911029" y="10223101"/>
            <a:ext cx="454121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Transformación </a:t>
            </a:r>
          </a:p>
        </p:txBody>
      </p:sp>
      <p:sp>
        <p:nvSpPr>
          <p:cNvPr id="234" name="Carga de Datos"/>
          <p:cNvSpPr txBox="1"/>
          <p:nvPr/>
        </p:nvSpPr>
        <p:spPr>
          <a:xfrm>
            <a:off x="15822094" y="10223101"/>
            <a:ext cx="44461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Carga de Datos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sp>
        <p:nvSpPr>
          <p:cNvPr id="237" name="Limpieza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Limpieza de Datos</a:t>
            </a:r>
          </a:p>
        </p:txBody>
      </p:sp>
      <p:sp>
        <p:nvSpPr>
          <p:cNvPr id="238" name="La limpieza de datos es el proceso de identificar y corregir o eliminar datos incorrectos, incompletos, irrelevantes o duplicados de conjuntode datos.…"/>
          <p:cNvSpPr txBox="1"/>
          <p:nvPr/>
        </p:nvSpPr>
        <p:spPr>
          <a:xfrm>
            <a:off x="1158530" y="3013610"/>
            <a:ext cx="21013491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200"/>
            </a:pPr>
            <a:r>
              <a:t>La limpieza de datos es el proceso de </a:t>
            </a:r>
            <a:r>
              <a:rPr b="1"/>
              <a:t>identificar y corregir o eliminar datos incorrectos</a:t>
            </a:r>
            <a:r>
              <a:t>, incompletos, irrelevantes o duplicados de conjuntode datos. </a:t>
            </a:r>
          </a:p>
          <a:p>
            <a:pPr defTabSz="457200">
              <a:spcBef>
                <a:spcPts val="1200"/>
              </a:spcBef>
              <a:defRPr sz="3200"/>
            </a:pPr>
            <a:br/>
            <a:r>
              <a:t>Es una parte fundamental de la fase de Transformación en un flujo ETL.</a:t>
            </a:r>
          </a:p>
        </p:txBody>
      </p:sp>
      <p:sp>
        <p:nvSpPr>
          <p:cNvPr id="239" name="Eliminación de duplicados…"/>
          <p:cNvSpPr txBox="1"/>
          <p:nvPr/>
        </p:nvSpPr>
        <p:spPr>
          <a:xfrm>
            <a:off x="3854441" y="6391360"/>
            <a:ext cx="8866125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Eliminación de duplicados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Tratamiento de nulos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Normalización de formatos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Corregir errores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Eliminar registros irrelevantes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sp>
        <p:nvSpPr>
          <p:cNvPr id="242" name="Normalización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Normalización de Datos</a:t>
            </a:r>
          </a:p>
        </p:txBody>
      </p:sp>
      <p:pic>
        <p:nvPicPr>
          <p:cNvPr id="243" name="Captura de pantalla 2025-04-02 a las 0.15.30.png" descr="Captura de pantalla 2025-04-02 a las 0.15.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59" y="4248306"/>
            <a:ext cx="13128569" cy="3325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Captura de pantalla 2025-04-02 a las 0.15.34.png" descr="Captura de pantalla 2025-04-02 a las 0.15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133" y="8672732"/>
            <a:ext cx="13128568" cy="3086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sp>
        <p:nvSpPr>
          <p:cNvPr id="247" name="Limpieza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Limpieza de Datos</a:t>
            </a:r>
          </a:p>
        </p:txBody>
      </p:sp>
      <p:pic>
        <p:nvPicPr>
          <p:cNvPr id="248" name="Captura de pantalla 2025-04-02 a las 0.17.19.png" descr="Captura de pantalla 2025-04-02 a las 0.17.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98" y="3862036"/>
            <a:ext cx="12950943" cy="4301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aptura de pantalla 2025-04-02 a las 0.17.46.png" descr="Captura de pantalla 2025-04-02 a las 0.17.4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339" y="8475929"/>
            <a:ext cx="12382586" cy="474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sp>
        <p:nvSpPr>
          <p:cNvPr id="254" name="Eliminacion de Duplicad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Eliminacion de Duplicados</a:t>
            </a:r>
          </a:p>
        </p:txBody>
      </p:sp>
      <p:pic>
        <p:nvPicPr>
          <p:cNvPr id="255" name="Captura de pantalla 2025-04-02 a las 0.19.30.png" descr="Captura de pantalla 2025-04-02 a las 0.19.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491" y="3775762"/>
            <a:ext cx="97155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Captura de pantalla 2025-04-02 a las 0.19.35.png" descr="Captura de pantalla 2025-04-02 a las 0.19.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46" y="9113035"/>
            <a:ext cx="107315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roceso ET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Proceso ETL</a:t>
            </a:r>
          </a:p>
        </p:txBody>
      </p:sp>
      <p:pic>
        <p:nvPicPr>
          <p:cNvPr id="261" name="Captura de pantalla 2025-04-01 a las 20.22.28.png" descr="Captura de pantalla 2025-04-01 a las 20.22.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468" y="2198336"/>
            <a:ext cx="15611064" cy="639823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+34 626 64 32 48…"/>
          <p:cNvSpPr txBox="1"/>
          <p:nvPr/>
        </p:nvSpPr>
        <p:spPr>
          <a:xfrm>
            <a:off x="3542763" y="8508601"/>
            <a:ext cx="50191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+34 626 64 32 48</a:t>
            </a:r>
          </a:p>
          <a:p>
            <a:r>
              <a:t>612-345-678</a:t>
            </a:r>
          </a:p>
          <a:p>
            <a:r>
              <a:t>612345678</a:t>
            </a:r>
          </a:p>
          <a:p>
            <a:r>
              <a:t>Nan</a:t>
            </a:r>
          </a:p>
        </p:txBody>
      </p:sp>
      <p:sp>
        <p:nvSpPr>
          <p:cNvPr id="263" name="+34 626643248…"/>
          <p:cNvSpPr txBox="1"/>
          <p:nvPr/>
        </p:nvSpPr>
        <p:spPr>
          <a:xfrm>
            <a:off x="9911029" y="8508601"/>
            <a:ext cx="45619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+34 626643248</a:t>
            </a:r>
          </a:p>
          <a:p>
            <a:r>
              <a:t>+34 612345678</a:t>
            </a:r>
          </a:p>
          <a:p>
            <a:r>
              <a:t>+34 612345678</a:t>
            </a:r>
          </a:p>
          <a:p>
            <a:r>
              <a:t>NaN</a:t>
            </a:r>
          </a:p>
        </p:txBody>
      </p:sp>
      <p:sp>
        <p:nvSpPr>
          <p:cNvPr id="264" name="+34 626643248…"/>
          <p:cNvSpPr txBox="1"/>
          <p:nvPr/>
        </p:nvSpPr>
        <p:spPr>
          <a:xfrm>
            <a:off x="15822094" y="9651601"/>
            <a:ext cx="4561943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+34 626643248</a:t>
            </a:r>
          </a:p>
          <a:p>
            <a:r>
              <a:t>+34 612345678</a:t>
            </a:r>
          </a:p>
        </p:txBody>
      </p:sp>
      <p:sp>
        <p:nvSpPr>
          <p:cNvPr id="265" name="Ejemplo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Ejemplo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aso Prá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Práctico</a:t>
            </a:r>
          </a:p>
        </p:txBody>
      </p:sp>
      <p:sp>
        <p:nvSpPr>
          <p:cNvPr id="268" name="Buscando a Wally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Buscando a Wally </a:t>
            </a:r>
          </a:p>
        </p:txBody>
      </p:sp>
      <p:pic>
        <p:nvPicPr>
          <p:cNvPr id="269" name="Captura de pantalla 2025-04-01 a las 20.55.40.png" descr="Captura de pantalla 2025-04-01 a las 20.55.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885" y="3452334"/>
            <a:ext cx="16596230" cy="8661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Introducción</a:t>
            </a:r>
            <a:endParaRPr dirty="0"/>
          </a:p>
        </p:txBody>
      </p:sp>
      <p:sp>
        <p:nvSpPr>
          <p:cNvPr id="178" name="Data is the new oil"/>
          <p:cNvSpPr txBox="1"/>
          <p:nvPr/>
        </p:nvSpPr>
        <p:spPr>
          <a:xfrm>
            <a:off x="8296019" y="5847466"/>
            <a:ext cx="6730250" cy="1010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rPr lang="es-ES" dirty="0"/>
              <a:t>Pablo Mesa Canal </a:t>
            </a:r>
            <a:endParaRPr dirty="0"/>
          </a:p>
        </p:txBody>
      </p:sp>
      <p:pic>
        <p:nvPicPr>
          <p:cNvPr id="3" name="Imagen 2" descr="Icono&#10;&#10;El contenido generado por IA puede ser incorrecto.">
            <a:extLst>
              <a:ext uri="{FF2B5EF4-FFF2-40B4-BE49-F238E27FC236}">
                <a16:creationId xmlns:a16="http://schemas.microsoft.com/office/drawing/2014/main" id="{E6F7B197-8FBA-9CA3-E6BE-B3F014408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88" y="3361481"/>
            <a:ext cx="4928282" cy="6993037"/>
          </a:xfrm>
          <a:prstGeom prst="rect">
            <a:avLst/>
          </a:prstGeom>
        </p:spPr>
      </p:pic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F1A9553-212E-EBF3-E126-84DD755F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415" y="7314316"/>
            <a:ext cx="936523" cy="1010534"/>
          </a:xfrm>
          <a:prstGeom prst="rect">
            <a:avLst/>
          </a:prstGeom>
        </p:spPr>
      </p:pic>
      <p:pic>
        <p:nvPicPr>
          <p:cNvPr id="7" name="Imagen 6" descr="Logotipo, nombre de la empresa&#10;&#10;El contenido generado por IA puede ser incorrecto.">
            <a:extLst>
              <a:ext uri="{FF2B5EF4-FFF2-40B4-BE49-F238E27FC236}">
                <a16:creationId xmlns:a16="http://schemas.microsoft.com/office/drawing/2014/main" id="{64324A88-65FD-3F6C-45FD-11B3BA974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6019" y="8781167"/>
            <a:ext cx="936522" cy="81516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32DB79D-DC9A-DD75-B139-CBDCD7A7100C}"/>
              </a:ext>
            </a:extLst>
          </p:cNvPr>
          <p:cNvSpPr txBox="1"/>
          <p:nvPr/>
        </p:nvSpPr>
        <p:spPr>
          <a:xfrm>
            <a:off x="9522471" y="7483594"/>
            <a:ext cx="1170878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venir Next Regular"/>
                <a:cs typeface="Avenir Next Regular"/>
                <a:sym typeface="Avenir Next Regular"/>
              </a:rPr>
              <a:t>https://</a:t>
            </a:r>
            <a:r>
              <a:rPr kumimoji="0" lang="es-E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venir Next Regular"/>
                <a:cs typeface="Avenir Next Regular"/>
                <a:sym typeface="Avenir Next Regular"/>
              </a:rPr>
              <a:t>www.linkedin.com</a:t>
            </a:r>
            <a:r>
              <a:rPr kumimoji="0" lang="es-E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venir Next Regular"/>
                <a:cs typeface="Avenir Next Regular"/>
                <a:sym typeface="Avenir Next Regular"/>
              </a:rPr>
              <a:t>/in/pablo-mesa-canal-40100480/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A9D58E-B72D-C2B6-DA95-9D7E53888826}"/>
              </a:ext>
            </a:extLst>
          </p:cNvPr>
          <p:cNvSpPr txBox="1"/>
          <p:nvPr/>
        </p:nvSpPr>
        <p:spPr>
          <a:xfrm>
            <a:off x="9522471" y="8755074"/>
            <a:ext cx="11708781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just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venir Next Regular"/>
                <a:cs typeface="Avenir Next Regular"/>
                <a:sym typeface="Avenir Next Regular"/>
              </a:rPr>
              <a:t>mesacanalpablo@gmail.com</a:t>
            </a:r>
            <a:endParaRPr kumimoji="0" lang="es-E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venir Next Regular"/>
              <a:cs typeface="Avenir Next Regular"/>
              <a:sym typeface="Avenir Next Regular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aso Prá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Práctico</a:t>
            </a:r>
          </a:p>
        </p:txBody>
      </p:sp>
      <p:sp>
        <p:nvSpPr>
          <p:cNvPr id="272" name="Buscando a Wally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Buscando a Wally </a:t>
            </a:r>
          </a:p>
        </p:txBody>
      </p:sp>
      <p:pic>
        <p:nvPicPr>
          <p:cNvPr id="273" name="Captura de pantalla 2025-04-01 a las 20.56.52.png" descr="Captura de pantalla 2025-04-01 a las 20.56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50" y="4495800"/>
            <a:ext cx="8674100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276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277" name="Excel nos permite aplicar diferentes funciones para aplicar reglas variadas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Excel nos permite aplicar diferentes funciones para aplicar reglas variadas.</a:t>
            </a:r>
          </a:p>
        </p:txBody>
      </p:sp>
      <p:pic>
        <p:nvPicPr>
          <p:cNvPr id="278" name="Captura de pantalla 2025-04-01 a las 20.58.33.png" descr="Captura de pantalla 2025-04-01 a las 20.58.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300" y="5734050"/>
            <a:ext cx="16027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írculo"/>
          <p:cNvSpPr/>
          <p:nvPr/>
        </p:nvSpPr>
        <p:spPr>
          <a:xfrm>
            <a:off x="3965262" y="5616443"/>
            <a:ext cx="1270001" cy="1270001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282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283" name="SUM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SUMA</a:t>
            </a:r>
          </a:p>
        </p:txBody>
      </p:sp>
      <p:pic>
        <p:nvPicPr>
          <p:cNvPr id="284" name="Captura de pantalla 2025-04-01 a las 21.09.39.png" descr="Captura de pantalla 2025-04-01 a las 21.0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90" y="5858850"/>
            <a:ext cx="15418820" cy="524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287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288" name="SUM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SUMA</a:t>
            </a:r>
          </a:p>
        </p:txBody>
      </p:sp>
      <p:graphicFrame>
        <p:nvGraphicFramePr>
          <p:cNvPr id="289" name="Tabla 1"/>
          <p:cNvGraphicFramePr/>
          <p:nvPr/>
        </p:nvGraphicFramePr>
        <p:xfrm>
          <a:off x="2531654" y="6849956"/>
          <a:ext cx="9555512" cy="472470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8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0" name="¿Como obtendría de resultado 30?…"/>
          <p:cNvSpPr txBox="1"/>
          <p:nvPr/>
        </p:nvSpPr>
        <p:spPr>
          <a:xfrm>
            <a:off x="13128883" y="7593059"/>
            <a:ext cx="10387077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30?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11?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41?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295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296" name="PROMEDI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PROMEDIO</a:t>
            </a:r>
          </a:p>
        </p:txBody>
      </p:sp>
      <p:pic>
        <p:nvPicPr>
          <p:cNvPr id="297" name="Captura de pantalla 2025-04-01 a las 21.22.12.png" descr="Captura de pantalla 2025-04-01 a las 21.22.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27" y="5152894"/>
            <a:ext cx="11493946" cy="7602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00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301" name="PROMEDIO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PROMEDIO</a:t>
            </a:r>
          </a:p>
        </p:txBody>
      </p:sp>
      <p:graphicFrame>
        <p:nvGraphicFramePr>
          <p:cNvPr id="302" name="Tabla 1"/>
          <p:cNvGraphicFramePr/>
          <p:nvPr/>
        </p:nvGraphicFramePr>
        <p:xfrm>
          <a:off x="2531654" y="6849956"/>
          <a:ext cx="9555512" cy="472470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385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7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03" name="¿Cual es el promedio de 30?…"/>
          <p:cNvSpPr txBox="1"/>
          <p:nvPr/>
        </p:nvSpPr>
        <p:spPr>
          <a:xfrm>
            <a:off x="13128883" y="7593059"/>
            <a:ext cx="8628991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¿Cual es el promedio de 30?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¿Cual es el promedio de 11?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08" name="Funcion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Funciones</a:t>
            </a:r>
          </a:p>
        </p:txBody>
      </p:sp>
      <p:sp>
        <p:nvSpPr>
          <p:cNvPr id="309" name="COMBINACIÓN DE FUNCIONE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COMBINACIÓN DE FUNCIONES</a:t>
            </a:r>
          </a:p>
        </p:txBody>
      </p:sp>
      <p:sp>
        <p:nvSpPr>
          <p:cNvPr id="310" name="Los argumentos que recibe una función puede ser el resultado de otra función…"/>
          <p:cNvSpPr txBox="1"/>
          <p:nvPr/>
        </p:nvSpPr>
        <p:spPr>
          <a:xfrm>
            <a:off x="3157372" y="6156511"/>
            <a:ext cx="18069256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Los argumentos que recibe una función puede ser el resultado</a:t>
            </a:r>
            <a:br/>
            <a:r>
              <a:t>de otra función</a:t>
            </a:r>
          </a:p>
          <a:p>
            <a:endParaRPr/>
          </a:p>
          <a:p>
            <a:r>
              <a:t>=SUMA(PROMEDIO();PROMEDIO())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15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16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17" name="Captura de pantalla 2025-04-01 a las 22.09.00.png" descr="Captura de pantalla 2025-04-01 a las 22.09.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001" y="5957486"/>
            <a:ext cx="13677901" cy="466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22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23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24" name="Captura de pantalla 2025-04-01 a las 22.09.06.png" descr="Captura de pantalla 2025-04-01 a las 22.09.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2350" y="6417667"/>
            <a:ext cx="7099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29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30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31" name="Captura de pantalla 2025-04-01 a las 22.09.18.png" descr="Captura de pantalla 2025-04-01 a las 22.09.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5755375"/>
            <a:ext cx="15989300" cy="664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27910-B757-E244-37A8-BAA145885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ción">
            <a:extLst>
              <a:ext uri="{FF2B5EF4-FFF2-40B4-BE49-F238E27FC236}">
                <a16:creationId xmlns:a16="http://schemas.microsoft.com/office/drawing/2014/main" id="{78119D85-2D4D-BF3F-B22E-68C79F5985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Introducción</a:t>
            </a:r>
          </a:p>
        </p:txBody>
      </p:sp>
      <p:sp>
        <p:nvSpPr>
          <p:cNvPr id="178" name="Data is the new oil">
            <a:extLst>
              <a:ext uri="{FF2B5EF4-FFF2-40B4-BE49-F238E27FC236}">
                <a16:creationId xmlns:a16="http://schemas.microsoft.com/office/drawing/2014/main" id="{514D6F6F-70E7-9397-0521-6294708314C4}"/>
              </a:ext>
            </a:extLst>
          </p:cNvPr>
          <p:cNvSpPr txBox="1"/>
          <p:nvPr/>
        </p:nvSpPr>
        <p:spPr>
          <a:xfrm>
            <a:off x="9021508" y="2939847"/>
            <a:ext cx="634098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r>
              <a:t>Data is the new oil</a:t>
            </a:r>
          </a:p>
        </p:txBody>
      </p:sp>
      <p:sp>
        <p:nvSpPr>
          <p:cNvPr id="179" name="Clive Humby">
            <a:extLst>
              <a:ext uri="{FF2B5EF4-FFF2-40B4-BE49-F238E27FC236}">
                <a16:creationId xmlns:a16="http://schemas.microsoft.com/office/drawing/2014/main" id="{87225FB9-4F53-59B7-F3BB-E7D0FD18F88B}"/>
              </a:ext>
            </a:extLst>
          </p:cNvPr>
          <p:cNvSpPr txBox="1"/>
          <p:nvPr/>
        </p:nvSpPr>
        <p:spPr>
          <a:xfrm>
            <a:off x="13791288" y="3896236"/>
            <a:ext cx="20423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Clive Humby</a:t>
            </a:r>
          </a:p>
        </p:txBody>
      </p:sp>
      <p:pic>
        <p:nvPicPr>
          <p:cNvPr id="180" name="Captura de pantalla 2025-04-01 a las 18.17.14.png" descr="Captura de pantalla 2025-04-01 a las 18.17.14.png">
            <a:extLst>
              <a:ext uri="{FF2B5EF4-FFF2-40B4-BE49-F238E27FC236}">
                <a16:creationId xmlns:a16="http://schemas.microsoft.com/office/drawing/2014/main" id="{BE352B6A-930A-38F8-6025-D57C5A3B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07" y="5002413"/>
            <a:ext cx="9813012" cy="736340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.7MB de datos por persona por segundo.…">
            <a:extLst>
              <a:ext uri="{FF2B5EF4-FFF2-40B4-BE49-F238E27FC236}">
                <a16:creationId xmlns:a16="http://schemas.microsoft.com/office/drawing/2014/main" id="{7B5648A9-AFE9-FEFC-C5EC-E522BE0C2FCE}"/>
              </a:ext>
            </a:extLst>
          </p:cNvPr>
          <p:cNvSpPr txBox="1"/>
          <p:nvPr/>
        </p:nvSpPr>
        <p:spPr>
          <a:xfrm>
            <a:off x="12182034" y="7468079"/>
            <a:ext cx="10051992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 1.7MB de datos por persona por segundo.</a:t>
            </a:r>
          </a:p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156 millones de emails por minuto</a:t>
            </a:r>
          </a:p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16 millones de mensajes de texto por segundo</a:t>
            </a:r>
          </a:p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527760 fotos compartidas en Snapchat por minuto</a:t>
            </a:r>
          </a:p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350.000 tweets por minuto</a:t>
            </a:r>
          </a:p>
          <a:p>
            <a:pPr marL="1117600" lvl="1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23.56 millones de videos en TikTok por dia…</a:t>
            </a:r>
          </a:p>
        </p:txBody>
      </p:sp>
    </p:spTree>
    <p:extLst>
      <p:ext uri="{BB962C8B-B14F-4D97-AF65-F5344CB8AC3E}">
        <p14:creationId xmlns:p14="http://schemas.microsoft.com/office/powerpoint/2010/main" val="24501212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36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37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38" name="Captura de pantalla 2025-04-01 a las 22.09.28.png" descr="Captura de pantalla 2025-04-01 a las 22.09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206" y="6651025"/>
            <a:ext cx="10668001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43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44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45" name="Captura de pantalla 2025-04-01 a las 22.09.32.png" descr="Captura de pantalla 2025-04-01 a las 22.09.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5735169"/>
            <a:ext cx="13690600" cy="70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50" name="Carga de Dat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Carga de Datos</a:t>
            </a:r>
          </a:p>
        </p:txBody>
      </p:sp>
      <p:sp>
        <p:nvSpPr>
          <p:cNvPr id="351" name="Cargamos los datos de nuestro CSV en Excel"/>
          <p:cNvSpPr txBox="1">
            <a:spLocks noGrp="1"/>
          </p:cNvSpPr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Cargamos los datos de nuestro CSV en Excel</a:t>
            </a:r>
          </a:p>
        </p:txBody>
      </p:sp>
      <p:pic>
        <p:nvPicPr>
          <p:cNvPr id="352" name="Captura de pantalla 2025-04-01 a las 22.13.49.png" descr="Captura de pantalla 2025-04-01 a las 22.13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33" y="5393964"/>
            <a:ext cx="14833601" cy="923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57" name="Procesos a Ejecutar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Procesos a Ejecutar</a:t>
            </a:r>
          </a:p>
        </p:txBody>
      </p:sp>
      <p:sp>
        <p:nvSpPr>
          <p:cNvPr id="358" name="El usuario tiene que tener emails validos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El usuario tiene que tener emails validos.</a:t>
            </a:r>
          </a:p>
          <a:p>
            <a:r>
              <a:t>Normalizando números de telefono.</a:t>
            </a:r>
          </a:p>
          <a:p>
            <a:r>
              <a:t>Buscando su trabajo.</a:t>
            </a:r>
          </a:p>
          <a:p>
            <a:r>
              <a:t>Filtrando la persona que buscamos.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63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364" name="Funcion SI (IF)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Funcion SI (IF).</a:t>
            </a:r>
          </a:p>
        </p:txBody>
      </p:sp>
      <p:pic>
        <p:nvPicPr>
          <p:cNvPr id="365" name="Captura de pantalla 2025-04-01 a las 22.17.38.png" descr="Captura de pantalla 2025-04-01 a las 22.17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088" y="6566362"/>
            <a:ext cx="15841824" cy="47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70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371" name="Funcion SI (IF)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Funcion SI (IF).</a:t>
            </a:r>
          </a:p>
          <a:p>
            <a:pPr marL="0" indent="0">
              <a:buSzTx/>
              <a:buNone/>
            </a:pPr>
            <a:r>
              <a:t>Comprobar que la celda F2, el mail es </a:t>
            </a:r>
            <a:r>
              <a:rPr u="sng">
                <a:hlinkClick r:id="rId3"/>
              </a:rPr>
              <a:t>pwarner@example.org</a:t>
            </a:r>
          </a:p>
        </p:txBody>
      </p:sp>
      <p:pic>
        <p:nvPicPr>
          <p:cNvPr id="372" name="Captura de pantalla 2025-04-01 a las 22.19.57.png" descr="Captura de pantalla 2025-04-01 a las 22.19.5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613" y="7625950"/>
            <a:ext cx="15760701" cy="347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77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378" name="Función HALLAR (MATCH)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Función HALLAR (MATCH).</a:t>
            </a:r>
          </a:p>
        </p:txBody>
      </p:sp>
      <p:pic>
        <p:nvPicPr>
          <p:cNvPr id="379" name="Captura de pantalla 2025-04-01 a las 22.22.03.png" descr="Captura de pantalla 2025-04-01 a las 22.22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03" y="5957523"/>
            <a:ext cx="12524968" cy="6840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84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385" name="Función HALLAR (MATCH)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Función HALLAR (MATCH).</a:t>
            </a:r>
          </a:p>
          <a:p>
            <a:pPr marL="0" indent="0">
              <a:buSzTx/>
              <a:buNone/>
            </a:pPr>
            <a:r>
              <a:t>Comprobar que la celda F2, contiene una @</a:t>
            </a:r>
          </a:p>
        </p:txBody>
      </p:sp>
      <p:pic>
        <p:nvPicPr>
          <p:cNvPr id="386" name="Captura de pantalla 2025-04-01 a las 22.23.17.png" descr="Captura de pantalla 2025-04-01 a las 22.23.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7874568"/>
            <a:ext cx="16332200" cy="31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¿Por qué nos devuelve un número?"/>
          <p:cNvSpPr txBox="1"/>
          <p:nvPr/>
        </p:nvSpPr>
        <p:spPr>
          <a:xfrm>
            <a:off x="7254697" y="11827540"/>
            <a:ext cx="987460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¿Por qué nos devuelve un número?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392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393" name="Función HALLAR (MATCH)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Función HALLAR (MATCH).</a:t>
            </a:r>
          </a:p>
        </p:txBody>
      </p:sp>
      <p:pic>
        <p:nvPicPr>
          <p:cNvPr id="394" name="Captura de pantalla 2025-04-01 a las 22.27.14.png" descr="Captura de pantalla 2025-04-01 a las 22.27.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64" y="6458258"/>
            <a:ext cx="7638554" cy="34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¿Que pasa si no existe entonces?"/>
          <p:cNvSpPr txBox="1"/>
          <p:nvPr/>
        </p:nvSpPr>
        <p:spPr>
          <a:xfrm>
            <a:off x="12228832" y="7372177"/>
            <a:ext cx="1032377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</a:lvl1pPr>
          </a:lstStyle>
          <a:p>
            <a:r>
              <a:t>¿Que pasa si no existe entonces?</a:t>
            </a:r>
          </a:p>
        </p:txBody>
      </p:sp>
      <p:pic>
        <p:nvPicPr>
          <p:cNvPr id="396" name="Captura de pantalla 2025-04-01 a las 22.28.25.png" descr="Captura de pantalla 2025-04-01 a las 22.28.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4665" y="6089585"/>
            <a:ext cx="5539129" cy="3504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2" animBg="1" advAuto="0"/>
      <p:bldP spid="396" grpId="1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01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402" name="Función ESERROR (MATCH)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Función ESERROR (MATCH).</a:t>
            </a:r>
          </a:p>
        </p:txBody>
      </p:sp>
      <p:pic>
        <p:nvPicPr>
          <p:cNvPr id="403" name="Captura de pantalla 2025-04-01 a las 22.31.41.png" descr="Captura de pantalla 2025-04-01 a las 22.31.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63" y="7998343"/>
            <a:ext cx="12125874" cy="1518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roduc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Introducción</a:t>
            </a:r>
          </a:p>
        </p:txBody>
      </p:sp>
      <p:pic>
        <p:nvPicPr>
          <p:cNvPr id="186" name="Captura de pantalla 2025-04-01 a las 18.16.33.png" descr="Captura de pantalla 2025-04-01 a las 18.16.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02" y="3068999"/>
            <a:ext cx="17215796" cy="604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08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409" name="Combinamos funciones IS, HALLAR y ESERROR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Combinamos funciones IS, HALLAR y ESERROR.</a:t>
            </a:r>
          </a:p>
          <a:p>
            <a:r>
              <a:t>HALLAR(“@“;F2): Busca la posición de @ en la celda que celda F2. Si lo encuentra, devuelve un número, si no, un error.</a:t>
            </a:r>
          </a:p>
          <a:p>
            <a:r>
              <a:t>ESRROR: Si le damos un #!VALOR¡, como es un ERROR, nos devuelve VERDADERO</a:t>
            </a:r>
          </a:p>
          <a:p>
            <a:r>
              <a:t>SI: Si es verdadero, el mensaje es “No contiene @“, si no hay error, tiene @ 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14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415" name="Combinamos funciones IS, HALLAR y ESERROR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Combinamos funciones IS, HALLAR y ESERROR.</a:t>
            </a:r>
          </a:p>
        </p:txBody>
      </p:sp>
      <p:pic>
        <p:nvPicPr>
          <p:cNvPr id="416" name="Captura de pantalla 2025-04-01 a las 22.36.47.png" descr="Captura de pantalla 2025-04-01 a las 22.36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7656722"/>
            <a:ext cx="18173700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21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422" name="Combinamos funciones IS, HALLAR y ESERROR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Combinamos funciones IS, HALLAR y ESERROR.</a:t>
            </a:r>
          </a:p>
        </p:txBody>
      </p:sp>
      <p:pic>
        <p:nvPicPr>
          <p:cNvPr id="423" name="Captura de pantalla 2025-04-01 a las 22.36.47.png" descr="Captura de pantalla 2025-04-01 a las 22.36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50" y="8928534"/>
            <a:ext cx="181737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=SI(ESERROR(HALLAR(&quot;@&quot;;F3;1));&quot;No es un mail&quot;; &quot;Si es un mail&quot;)"/>
          <p:cNvSpPr txBox="1"/>
          <p:nvPr/>
        </p:nvSpPr>
        <p:spPr>
          <a:xfrm>
            <a:off x="7104402" y="6744579"/>
            <a:ext cx="1017519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spcBef>
                <a:spcPts val="0"/>
              </a:spcBef>
              <a:defRPr sz="2666">
                <a:solidFill>
                  <a:srgbClr val="191B0E"/>
                </a:solidFill>
              </a:defRPr>
            </a:lvl1pPr>
          </a:lstStyle>
          <a:p>
            <a:r>
              <a:t>=SI(ESERROR(HALLAR("@";F3;1));"No es un mail"; "Si es un mail")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29" name="Validar direcciones de email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direcciones de email</a:t>
            </a:r>
          </a:p>
        </p:txBody>
      </p:sp>
      <p:sp>
        <p:nvSpPr>
          <p:cNvPr id="430" name="Combinamos funciones IS, HALLAR y ESERROR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Combinamos funciones IS, HALLAR y ESERROR.</a:t>
            </a:r>
          </a:p>
        </p:txBody>
      </p:sp>
      <p:pic>
        <p:nvPicPr>
          <p:cNvPr id="431" name="Captura de pantalla 2025-04-01 a las 22.38.24.png" descr="Captura de pantalla 2025-04-01 a las 22.38.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62" y="5697006"/>
            <a:ext cx="5029201" cy="697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Captura de pantalla 2025-04-01 a las 22.38.27.png" descr="Captura de pantalla 2025-04-01 a las 22.38.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455" y="8548156"/>
            <a:ext cx="7747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35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36" name="Función REGEXREEMPLAZAR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Función REGEXREEMPLAZAR</a:t>
            </a:r>
          </a:p>
        </p:txBody>
      </p:sp>
      <p:pic>
        <p:nvPicPr>
          <p:cNvPr id="437" name="Captura de pantalla 2025-04-01 a las 22.42.16.png" descr="Captura de pantalla 2025-04-01 a las 22.42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5982174"/>
            <a:ext cx="7962900" cy="701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42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43" name="Un patrón es una combinación de números, caracteres o secuencias variadas… por ejemplo: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Un patrón es una combinación de números, caracteres o secuencias variadas… por ejemplo:</a:t>
            </a:r>
          </a:p>
        </p:txBody>
      </p:sp>
      <p:pic>
        <p:nvPicPr>
          <p:cNvPr id="444" name="Captura de pantalla 2025-04-01 a las 22.43.34.png" descr="Captura de pantalla 2025-04-01 a las 22.43.3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565" y="7160429"/>
            <a:ext cx="9024871" cy="5291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49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50" name="Probamos a hacer el reemplazar…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Probamos a hacer el reemplazar…</a:t>
            </a:r>
          </a:p>
          <a:p>
            <a:pPr lvl="1"/>
            <a:r>
              <a:t>=REGEXREEMPLAZAR(G11;”[-+.()x]";"")</a:t>
            </a:r>
          </a:p>
          <a:p>
            <a:pPr lvl="1"/>
            <a:r>
              <a:t>=REGEXREEMPLAZAR(G11;.;””)</a:t>
            </a:r>
          </a:p>
          <a:p>
            <a:pPr lvl="1"/>
            <a:r>
              <a:t>=REGEXREEMPLAZAR(G11;”[-+]”;"")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r>
              <a:t>=REGEXREEMPLAZAR(G11;”[^x]";"")</a:t>
            </a:r>
          </a:p>
        </p:txBody>
      </p:sp>
      <p:sp>
        <p:nvSpPr>
          <p:cNvPr id="451" name="Podemos probar más combinaciones… y se pueden negar con ^ lo que buscamos"/>
          <p:cNvSpPr txBox="1"/>
          <p:nvPr/>
        </p:nvSpPr>
        <p:spPr>
          <a:xfrm>
            <a:off x="4852324" y="9138746"/>
            <a:ext cx="1543542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Podemos probar más combinaciones… y se pueden negar con ^ lo que buscamos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56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57" name="Nos podemos complicar lo que queramos… pero en este caso como es un número de teléfono queremos borrar todo aquello que no sea un número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Nos podemos complicar lo que queramos… pero en este caso como es un número de teléfono queremos borrar todo aquello que no sea un número</a:t>
            </a:r>
          </a:p>
          <a:p>
            <a:pPr lvl="1"/>
            <a:r>
              <a:t>=REGEXREEMPLAZAR(G11;”[^0-9]”;”")</a:t>
            </a:r>
          </a:p>
        </p:txBody>
      </p:sp>
      <p:pic>
        <p:nvPicPr>
          <p:cNvPr id="458" name="Captura de pantalla 2025-04-01 a las 22.50.31.png" descr="Captura de pantalla 2025-04-01 a las 22.50.3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8382" y="7764519"/>
            <a:ext cx="4647235" cy="555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63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64" name="¿Y si queremos que los números de teléfono sean solo de 9 dígitos?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¿Y si queremos que los números de teléfono sean solo de 9 dígitos?</a:t>
            </a:r>
          </a:p>
        </p:txBody>
      </p:sp>
      <p:pic>
        <p:nvPicPr>
          <p:cNvPr id="465" name="Captura de pantalla 2025-04-01 a las 22.52.59.png" descr="Captura de pantalla 2025-04-01 a las 22.52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321" y="6334291"/>
            <a:ext cx="6735358" cy="4846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70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71" name="Necesitamos combinar la función SI y LARGO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Necesitamos combinar la función SI y LARGO</a:t>
            </a:r>
          </a:p>
        </p:txBody>
      </p:sp>
      <p:pic>
        <p:nvPicPr>
          <p:cNvPr id="472" name="Captura de pantalla 2025-04-01 a las 22.52.59.png" descr="Captura de pantalla 2025-04-01 a las 22.52.5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242" y="6666918"/>
            <a:ext cx="6735358" cy="484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Captura de pantalla 2025-04-01 a las 22.54.11.png" descr="Captura de pantalla 2025-04-01 a las 22.54.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832" y="6344048"/>
            <a:ext cx="4993353" cy="6504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troduc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Introducción</a:t>
            </a:r>
          </a:p>
        </p:txBody>
      </p:sp>
      <p:sp>
        <p:nvSpPr>
          <p:cNvPr id="191" name="Data is like garbage, You’d better know what you are going to do with it before you collect it."/>
          <p:cNvSpPr txBox="1"/>
          <p:nvPr/>
        </p:nvSpPr>
        <p:spPr>
          <a:xfrm>
            <a:off x="2990194" y="4276966"/>
            <a:ext cx="1840361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Data is like garbage, You’d better know what you are going to do with it before you collect it.</a:t>
            </a:r>
          </a:p>
        </p:txBody>
      </p:sp>
      <p:sp>
        <p:nvSpPr>
          <p:cNvPr id="192" name="Mark Twain"/>
          <p:cNvSpPr txBox="1"/>
          <p:nvPr/>
        </p:nvSpPr>
        <p:spPr>
          <a:xfrm>
            <a:off x="17146990" y="5840418"/>
            <a:ext cx="17986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Mark Twain</a:t>
            </a:r>
          </a:p>
        </p:txBody>
      </p:sp>
      <p:sp>
        <p:nvSpPr>
          <p:cNvPr id="193" name="Data are just summaries of thousands of stories—tell a few of those stories to help make the data meaningful."/>
          <p:cNvSpPr txBox="1"/>
          <p:nvPr/>
        </p:nvSpPr>
        <p:spPr>
          <a:xfrm>
            <a:off x="2990194" y="7011466"/>
            <a:ext cx="1840361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Data are just summaries of thousands of stories—tell a few of those stories to help make the data meaningful.</a:t>
            </a:r>
          </a:p>
        </p:txBody>
      </p:sp>
      <p:sp>
        <p:nvSpPr>
          <p:cNvPr id="194" name="Dan Heath"/>
          <p:cNvSpPr txBox="1"/>
          <p:nvPr/>
        </p:nvSpPr>
        <p:spPr>
          <a:xfrm>
            <a:off x="17191732" y="9090036"/>
            <a:ext cx="17091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Dan Heath</a:t>
            </a:r>
          </a:p>
        </p:txBody>
      </p:sp>
      <p:sp>
        <p:nvSpPr>
          <p:cNvPr id="195" name="Problema… la calidad de los datos"/>
          <p:cNvSpPr txBox="1"/>
          <p:nvPr/>
        </p:nvSpPr>
        <p:spPr>
          <a:xfrm>
            <a:off x="2728745" y="11000637"/>
            <a:ext cx="184036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r>
              <a:t>Problema… la calidad de los datos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78" name="Normalizando los números de teléfon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Normalizando los números de teléfono</a:t>
            </a:r>
          </a:p>
        </p:txBody>
      </p:sp>
      <p:sp>
        <p:nvSpPr>
          <p:cNvPr id="479" name="Necesitamos combinar la función SI y LARGO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Necesitamos combinar la función SI y LARGO</a:t>
            </a:r>
          </a:p>
        </p:txBody>
      </p:sp>
      <p:pic>
        <p:nvPicPr>
          <p:cNvPr id="480" name="Captura de pantalla 2025-04-01 a las 22.55.28.png" descr="Captura de pantalla 2025-04-01 a las 22.55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0" y="6749233"/>
            <a:ext cx="2082800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85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486" name="Pongamos que tenemos un listado de profesiones, que podemos crear en una nueva hoja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Pongamos que tenemos un listado de profesiones, que podemos crear en una nueva hoja.</a:t>
            </a:r>
          </a:p>
        </p:txBody>
      </p:sp>
      <p:pic>
        <p:nvPicPr>
          <p:cNvPr id="487" name="Captura de pantalla 2025-04-01 a las 23.00.58.png" descr="Captura de pantalla 2025-04-01 a las 23.00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61" y="7590632"/>
            <a:ext cx="10435078" cy="293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92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493" name="Pongamos que tenemos un listado de profesiones, que podemos crear en una nueva hoja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Pongamos que tenemos un listado de profesiones, que podemos crear en una nueva hoja.</a:t>
            </a:r>
          </a:p>
        </p:txBody>
      </p:sp>
      <p:pic>
        <p:nvPicPr>
          <p:cNvPr id="494" name="Captura de pantalla 2025-04-01 a las 23.00.58.png" descr="Captura de pantalla 2025-04-01 a las 23.00.5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61" y="7590632"/>
            <a:ext cx="10435078" cy="293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499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500" name="Pongamos que tenemos un listado de profesiones, que podemos crear en una nueva hoja.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Pongamos que tenemos un listado de profesiones, que podemos crear en una nueva hoja.</a:t>
            </a:r>
          </a:p>
        </p:txBody>
      </p:sp>
      <p:pic>
        <p:nvPicPr>
          <p:cNvPr id="501" name="Captura de pantalla 2025-04-01 a las 23.09.52.png" descr="Captura de pantalla 2025-04-01 a las 23.09.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7435658"/>
            <a:ext cx="3962400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06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507" name="Queremos marcar como CANDIDATO a cualquiera que esté en  la lista de profesiones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Queremos marcar como CANDIDATO a cualquiera que esté en</a:t>
            </a:r>
            <a:br/>
            <a:r>
              <a:t> la lista de profesiones.</a:t>
            </a:r>
          </a:p>
          <a:p>
            <a:endParaRPr/>
          </a:p>
          <a:p>
            <a:r>
              <a:t>Tenemos que considerar que Deportista y deportista, en ambos casos, nos vale. Por lo tanto tenemos que normalizar todo a minúsculas. </a:t>
            </a:r>
          </a:p>
        </p:txBody>
      </p:sp>
      <p:pic>
        <p:nvPicPr>
          <p:cNvPr id="508" name="Captura de pantalla 2025-04-01 a las 23.12.29.png" descr="Captura de pantalla 2025-04-01 a las 23.12.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350" y="10100740"/>
            <a:ext cx="3543300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13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514" name="Y necesitamos una función que haga coincidir, la palabra de nuestra celda con cualquiera de los valores de las celdas de Profesiones.…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Y necesitamos una función que haga coincidir, la palabra de nuestra celda con cualquiera de los valores de las celdas de Profesiones.</a:t>
            </a:r>
          </a:p>
          <a:p>
            <a:r>
              <a:t>Sería la función, COINCIDIR. </a:t>
            </a:r>
          </a:p>
        </p:txBody>
      </p:sp>
      <p:pic>
        <p:nvPicPr>
          <p:cNvPr id="515" name="Captura de pantalla 2025-04-01 a las 23.14.16.png" descr="Captura de pantalla 2025-04-01 a las 23.14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2338" y="7918149"/>
            <a:ext cx="4337189" cy="5164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20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521" name="El retorno de coincidir es una posición relativa, por lo que tendríamos que ver si nos devuelve un número o no. Para eso, volvemos a usar ESNUMERO"/>
          <p:cNvSpPr txBox="1">
            <a:spLocks noGrp="1"/>
          </p:cNvSpPr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El retorno de coincidir es una posición relativa, por lo que tendríamos que ver si nos devuelve un número o no. Para eso, volvemos a usar ESNUMERO</a:t>
            </a:r>
          </a:p>
        </p:txBody>
      </p:sp>
      <p:pic>
        <p:nvPicPr>
          <p:cNvPr id="522" name="Captura de pantalla 2025-04-01 a las 23.24.25.png" descr="Captura de pantalla 2025-04-01 a las 23.24.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551" y="6760133"/>
            <a:ext cx="6453071" cy="443358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=ESNUMERO(COINCIDIR(MINUSC(I4); MINUSC(Profesiones!$A$1:$A$20); 0))"/>
          <p:cNvSpPr txBox="1"/>
          <p:nvPr/>
        </p:nvSpPr>
        <p:spPr>
          <a:xfrm>
            <a:off x="1467349" y="12336265"/>
            <a:ext cx="2173742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=ESNUMERO(COINCIDIR(MINUSC(I4); MINUSC(Profesiones!$A$1:$A$20); 0))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28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pic>
        <p:nvPicPr>
          <p:cNvPr id="529" name="Captura de pantalla 2025-04-01 a las 23.26.09.png" descr="Captura de pantalla 2025-04-01 a las 23.26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91" y="6918573"/>
            <a:ext cx="9588501" cy="269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32" name="Buscamos su profesió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Buscamos su profesión</a:t>
            </a:r>
          </a:p>
        </p:txBody>
      </p:sp>
      <p:sp>
        <p:nvSpPr>
          <p:cNvPr id="533" name="Si queremos mejorar el mensaje que vamos a dar, necesitaríamos usar  funciones extra:…"/>
          <p:cNvSpPr txBox="1"/>
          <p:nvPr/>
        </p:nvSpPr>
        <p:spPr>
          <a:xfrm>
            <a:off x="1113186" y="3205309"/>
            <a:ext cx="22157627" cy="110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Si queremos mejorar el mensaje que vamos a dar, necesitaríamos usar</a:t>
            </a:r>
            <a:br/>
            <a:r>
              <a:t> funciones extra:</a:t>
            </a:r>
          </a:p>
          <a:p>
            <a:endParaRPr/>
          </a:p>
          <a:p>
            <a:pPr algn="l" defTabSz="457200">
              <a:lnSpc>
                <a:spcPct val="117999"/>
              </a:lnSpc>
              <a:spcBef>
                <a:spcPts val="0"/>
              </a:spcBef>
              <a:defRPr sz="2700" b="1"/>
            </a:pPr>
            <a:r>
              <a:t>=SI(SUMAPRODUCTO(--(ESNUMERO(COINCIDIR(MINUSC(I539); MINUSC(Profesiones!$A$1:$A$20); 0)))) &gt; 0; "Candidatos"; “Otro”)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3400"/>
            </a:pPr>
            <a:endParaRPr/>
          </a:p>
          <a:p>
            <a:pPr defTabSz="457200">
              <a:spcBef>
                <a:spcPts val="0"/>
              </a:spcBef>
              <a:defRPr sz="2800"/>
            </a:pPr>
            <a:r>
              <a:t>Los -- (doble signo negativo) convierten el valor VERDADERO o FALSO en un valor numérico:</a:t>
            </a:r>
          </a:p>
          <a:p>
            <a:pPr defTabSz="457200">
              <a:spcBef>
                <a:spcPts val="0"/>
              </a:spcBef>
              <a:defRPr sz="2800"/>
            </a:pPr>
            <a:endParaRPr/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SUMAPRODUCTO suma los valores que obtiene del --(ESNUMERO(...)).</a:t>
            </a:r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Si al menos una coincidencia existe entre el valor de I539 y el rango Profesiones!$A$1:$A$20, </a:t>
            </a:r>
            <a:br/>
            <a:r>
              <a:t>ESNUMEROdevolverá VERDADERO para esa coincidencia y SUMAPRODUCTO sumará 1. </a:t>
            </a:r>
            <a:br/>
            <a:r>
              <a:t>Si no hay coincidencias, la suma será 0.</a:t>
            </a:r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SI(SUMAPRODUCTO(...) &gt; 0, "Candidatos", "Otro")</a:t>
            </a:r>
          </a:p>
          <a:p>
            <a:pPr marL="914400" lvl="1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◦"/>
              <a:defRPr sz="2800"/>
            </a:pPr>
            <a:r>
              <a:t>Finalmente, la función SI evalúa si el resultado de SUMAPRODUCTO es mayor que 0:</a:t>
            </a:r>
          </a:p>
          <a:p>
            <a:pPr marL="1371600" lvl="2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▪"/>
              <a:defRPr sz="2800"/>
            </a:pPr>
            <a:r>
              <a:t>Si SUMAPRODUCTO devuelve un valor mayor que 0, significa que se encontró al menos una coincidencia, </a:t>
            </a:r>
            <a:br/>
            <a:r>
              <a:t>y la fórmula devuelve "Candidatos".</a:t>
            </a:r>
          </a:p>
          <a:p>
            <a:pPr marL="1371600" lvl="2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▪"/>
              <a:defRPr sz="2800"/>
            </a:pPr>
            <a:r>
              <a:t>Si SUMAPRODUCTO devuelve 0, significa que no se encontró ninguna coincidencia, y la fórmula devuelve "Otro".</a:t>
            </a:r>
          </a:p>
          <a:p>
            <a:pPr marL="1371600" indent="-1371600" algn="l" defTabSz="457200">
              <a:spcBef>
                <a:spcPts val="1200"/>
              </a:spcBef>
              <a:tabLst>
                <a:tab pos="1054100" algn="l"/>
                <a:tab pos="1371600" algn="l"/>
              </a:tabLst>
              <a:defRPr sz="1200" b="1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  <a:p>
            <a:pPr algn="l"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38" name="Generamos la salida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Generamos la salida</a:t>
            </a:r>
          </a:p>
        </p:txBody>
      </p:sp>
      <p:sp>
        <p:nvSpPr>
          <p:cNvPr id="539" name="Ocultamos las columnas que no queremos"/>
          <p:cNvSpPr txBox="1"/>
          <p:nvPr/>
        </p:nvSpPr>
        <p:spPr>
          <a:xfrm>
            <a:off x="1074053" y="4040121"/>
            <a:ext cx="12534698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Ocultamos las columnas que no queremos</a:t>
            </a:r>
          </a:p>
          <a:p>
            <a:endParaRPr/>
          </a:p>
          <a:p>
            <a:pPr algn="l"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540" name="Captura de pantalla 2025-04-01 a las 23.40.11.png" descr="Captura de pantalla 2025-04-01 a las 23.40.1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50" y="5862662"/>
            <a:ext cx="5803900" cy="668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cció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Introducción</a:t>
            </a:r>
          </a:p>
        </p:txBody>
      </p:sp>
      <p:sp>
        <p:nvSpPr>
          <p:cNvPr id="200" name="¿Qué se entiende por calidad de los datos?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¿Qué se entiende por calidad de los datos?</a:t>
            </a:r>
          </a:p>
        </p:txBody>
      </p:sp>
      <p:sp>
        <p:nvSpPr>
          <p:cNvPr id="201" name="La calidad de los datos hace referencia a las características que determinan cuán útil y confiable es un conjunto de datos para los propósitos para los cuales se va a utilizar. Esto incluye:…"/>
          <p:cNvSpPr txBox="1"/>
          <p:nvPr/>
        </p:nvSpPr>
        <p:spPr>
          <a:xfrm>
            <a:off x="2530954" y="4016660"/>
            <a:ext cx="19322091" cy="642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La calidad de los datos hace referencia a las características que determinan cuán útil y confiable es un conjunto de datos para los propósitos para los cuales se va a utilizar. Esto incluye:</a:t>
            </a:r>
          </a:p>
          <a:p>
            <a:pPr defTabSz="457200">
              <a:spcBef>
                <a:spcPts val="1200"/>
              </a:spcBef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Precisión</a:t>
            </a:r>
            <a:r>
              <a:t>: Son correctos y libres de errores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Completitud</a:t>
            </a:r>
            <a:r>
              <a:t>: Están completos, no falta información.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Coherentes</a:t>
            </a:r>
            <a:r>
              <a:t>: No hay contradicciones.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Actualidad</a:t>
            </a:r>
            <a:r>
              <a:t>: Reflejan el estado actual.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Relevancia</a:t>
            </a:r>
            <a:r>
              <a:t>: Son adecuados y apropiados para el proposito específico.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Accesibilidad</a:t>
            </a:r>
            <a:r>
              <a:t>: Son fáciles de obtener y de usar.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45" name="Generamos campos y normalizam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Generamos campos y normalizamos</a:t>
            </a:r>
          </a:p>
        </p:txBody>
      </p:sp>
      <p:sp>
        <p:nvSpPr>
          <p:cNvPr id="546" name="Por ejemplo otra caso comun puede ser el país. Generamos una tabla externa con valores como ESP, esp, España, ES, SP, Spai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Por ejemplo otra caso comun puede ser el país. Generamos una tabla externa con valores como ESP, esp, España, ES, SP, Spain…</a:t>
            </a:r>
          </a:p>
        </p:txBody>
      </p:sp>
      <p:pic>
        <p:nvPicPr>
          <p:cNvPr id="547" name="Captura de pantalla 2025-04-01 a las 23.43.57.png" descr="Captura de pantalla 2025-04-01 a las 23.43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109" y="7521840"/>
            <a:ext cx="29591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50" name="Generamos campos y normalizam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Generamos campos y normalizamos</a:t>
            </a:r>
          </a:p>
        </p:txBody>
      </p:sp>
      <p:sp>
        <p:nvSpPr>
          <p:cNvPr id="551" name="Le damos a cada uno de los registros, un valor aleatorio de ese fichero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 damos a cada uno de los registros, un valor aleatorio de ese fichero</a:t>
            </a:r>
          </a:p>
          <a:p>
            <a:endParaRPr/>
          </a:p>
          <a:p>
            <a:pPr marL="0" lvl="3" indent="1371600">
              <a:buClrTx/>
              <a:buSzTx/>
              <a:buNone/>
            </a:pPr>
            <a:r>
              <a:t>=INDICE(Nacionalidad!$A$1:$A$17; ALEATORIO.ENTRE(1;3))</a:t>
            </a:r>
          </a:p>
        </p:txBody>
      </p:sp>
      <p:pic>
        <p:nvPicPr>
          <p:cNvPr id="552" name="Captura de pantalla 2025-04-01 a las 23.49.38.png" descr="Captura de pantalla 2025-04-01 a las 23.49.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300" y="8038827"/>
            <a:ext cx="9169400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55" name="Generamos campos y normalizamo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Generamos campos y normalizamos</a:t>
            </a:r>
          </a:p>
        </p:txBody>
      </p:sp>
      <p:sp>
        <p:nvSpPr>
          <p:cNvPr id="556" name="Queremos que si es ESP o SP se traduzca a “Local” o “Migrante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Queremos que si es ESP o SP se traduzca a “Local” o “Migrante”</a:t>
            </a:r>
          </a:p>
          <a:p>
            <a:endParaRPr/>
          </a:p>
          <a:p>
            <a:pPr marL="0" lvl="3" indent="1371600">
              <a:buClrTx/>
              <a:buSzTx/>
              <a:buNone/>
            </a:pPr>
            <a:r>
              <a:t>=SI(O(M2="Esp"; M2="SP"); "Local"; “Migrante")</a:t>
            </a:r>
          </a:p>
        </p:txBody>
      </p:sp>
      <p:pic>
        <p:nvPicPr>
          <p:cNvPr id="557" name="Captura de pantalla 2025-04-01 a las 23.52.09.png" descr="Captura de pantalla 2025-04-01 a las 23.52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9650" y="8118357"/>
            <a:ext cx="2044700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aso Practic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Caso Practico</a:t>
            </a:r>
          </a:p>
        </p:txBody>
      </p:sp>
      <p:sp>
        <p:nvSpPr>
          <p:cNvPr id="560" name="Validar un DNI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Validar un DNI</a:t>
            </a:r>
          </a:p>
        </p:txBody>
      </p:sp>
      <p:sp>
        <p:nvSpPr>
          <p:cNvPr id="561" name="Queremos validar que un DNI son 8 digitos y 1 letr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Queremos validar que un DNI son 8 digitos y 1 letra</a:t>
            </a:r>
          </a:p>
          <a:p>
            <a:endParaRPr/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onclus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Conclusiones</a:t>
            </a:r>
          </a:p>
        </p:txBody>
      </p:sp>
      <p:sp>
        <p:nvSpPr>
          <p:cNvPr id="564" name="Texto de viñeta de la diapositiv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5" name="1. Mejora en la Toma de Decisiones…"/>
          <p:cNvSpPr txBox="1"/>
          <p:nvPr/>
        </p:nvSpPr>
        <p:spPr>
          <a:xfrm>
            <a:off x="1134721" y="3948707"/>
            <a:ext cx="22989236" cy="906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sz="2600" b="1"/>
            </a:pPr>
            <a:r>
              <a:t>1. Mejora en la Toma de Decisiones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gestión de calidad de datos permite tomar decisiones más informadas y precisas. Los datos limpios, completos y consistentes son la base para tomar decisiones estratégicas que impacten positivamente en los resultados de la empresa.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2. Reducción de Costos y Recursos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Al asegurar que los datos sean correctos y útiles desde el principio, se evita el desperdicio de tiempo y recursos en correcciones posteriores. </a:t>
            </a:r>
            <a:br/>
            <a:r>
              <a:t>La detección y corrección temprana de problemas de calidad de datos reduce costos operativos y mejora la eficiencia de las operaciones.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3. Mejora de la Confianza en los Datos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Con la correcta gestión de calidad de datos, se establece una </a:t>
            </a:r>
            <a:r>
              <a:rPr b="1"/>
              <a:t>confianza</a:t>
            </a:r>
            <a:r>
              <a:t> sólida en la información que se maneja dentro de la organización. </a:t>
            </a:r>
            <a:br/>
            <a:r>
              <a:t>Esto es esencial para los equipos que dependen de los datos para tomar decisiones, análisis y reportes.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4. Cumplimiento de Normativas y Regulaciones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calidad de los datos es clave para cumplir con diversas normativas y regulaciones de la industria (como GDPR, HIPAA, etc.). </a:t>
            </a:r>
            <a:br/>
            <a:r>
              <a:t>Un buen manejo de los datos asegura que la organización se mantenga dentro de los parámetros legales y regulatorios establecidos.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5. Optimización de Procesos y Eficiencia Operativa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Los datos de calidad optimizan los procesos operativos, como la automatización, el análisis y la gestión de relaciones con clientes (CRM), lo que</a:t>
            </a:r>
            <a:br/>
            <a:r>
              <a:t> permite a la empresa ser más ágil y eficiente.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onclusio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Conclusiones</a:t>
            </a:r>
          </a:p>
        </p:txBody>
      </p:sp>
      <p:sp>
        <p:nvSpPr>
          <p:cNvPr id="568" name="Texto de viñeta de la diapositiva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6. Mejora de la Experiencia del Cliente…"/>
          <p:cNvSpPr txBox="1"/>
          <p:nvPr/>
        </p:nvSpPr>
        <p:spPr>
          <a:xfrm>
            <a:off x="733538" y="3048348"/>
            <a:ext cx="22916923" cy="10009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sz="2600" b="1"/>
            </a:pPr>
            <a:r>
              <a:t>6. Mejora de la Experiencia del Cliente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calidad de los datos ayuda a obtener una visión más precisa y completa del cliente. Esto permite personalizar servicios, mejorar la comunicación y</a:t>
            </a:r>
            <a:br/>
            <a:r>
              <a:t> generar ofertas más ajustadas a las necesidades del cliente, lo que mejora su experiencia y satisfacción.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7. Aumento de la Productividad del Equipo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Un sistema de gestión de calidad de datos eficiente reduce los errores y el tiempo dedicado a la corrección de problemas de datos, lo que aumenta la productividad </a:t>
            </a:r>
            <a:br/>
            <a:r>
              <a:t>general del equipo. Los empleados pueden centrarse en tareas más valiosas en lugar de corregir datos constantemente.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8. Facilita la Integración de Datos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Cuando los datos son de calidad, es más fácil integrarlos y combinarlos con otros sistemas y plataformas sin generar conflictos o inconsistencias. </a:t>
            </a:r>
            <a:br/>
            <a:r>
              <a:t>Esto facilita la interoperabilidad y permite tomar decisiones basadas en una visión 360 grados de la organización.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9. Fortalece la Visibilidad y Transparencia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correcta gestión de los datos asegura que la información esté clara, accesible y disponible para los interesados en la organización. </a:t>
            </a:r>
            <a:br/>
            <a:r>
              <a:t>Esto mejora la </a:t>
            </a:r>
            <a:r>
              <a:rPr b="1"/>
              <a:t>transparencia</a:t>
            </a:r>
            <a:r>
              <a:t> interna y externa, y facilita la colaboración entre equipos.</a:t>
            </a:r>
          </a:p>
          <a:p>
            <a:pPr algn="l" defTabSz="457200">
              <a:spcBef>
                <a:spcPts val="1400"/>
              </a:spcBef>
              <a:defRPr sz="2600" b="1"/>
            </a:pPr>
            <a:r>
              <a:t>10. Sostenibilidad a Largo Plazo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Implementar una cultura de calidad de datos no solo resuelve problemas inmediatos, sino que también establece una base sólida para la sostenibilidad</a:t>
            </a:r>
            <a:br/>
            <a:r>
              <a:t>a largo plazo. A medida que la organización crece, la gestión de datos de calidad asegura que los procesos escalen de manera eficiente y efectiva.</a:t>
            </a:r>
          </a:p>
          <a:p>
            <a:pPr algn="l" defTabSz="457200">
              <a:spcBef>
                <a:spcPts val="1200"/>
              </a:spcBef>
              <a:defRPr sz="2300"/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alidad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Calidad de Datos</a:t>
            </a:r>
          </a:p>
        </p:txBody>
      </p:sp>
      <p:sp>
        <p:nvSpPr>
          <p:cNvPr id="204" name="Ejemp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Ejemplo</a:t>
            </a:r>
          </a:p>
        </p:txBody>
      </p:sp>
      <p:graphicFrame>
        <p:nvGraphicFramePr>
          <p:cNvPr id="205" name="Tabla 1"/>
          <p:cNvGraphicFramePr/>
          <p:nvPr/>
        </p:nvGraphicFramePr>
        <p:xfrm>
          <a:off x="1810546" y="3651594"/>
          <a:ext cx="20775608" cy="843280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152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Nombre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Edad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Fecha de Nacimiento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Ciudad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Ingresos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Juan Perez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Nan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1995-07-12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Gijón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30000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Ana Gómez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1990-04-05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Oviedo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Nan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Pedro Menéndez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1978-02-15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Mieres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-5000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María López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1983-08-10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Avilés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alidad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Calidad de Datos</a:t>
            </a:r>
          </a:p>
        </p:txBody>
      </p:sp>
      <p:sp>
        <p:nvSpPr>
          <p:cNvPr id="210" name="Ejemp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Ejemplo</a:t>
            </a:r>
          </a:p>
        </p:txBody>
      </p:sp>
      <p:sp>
        <p:nvSpPr>
          <p:cNvPr id="211" name="No tenemos los ingresos de Ana Gómez…"/>
          <p:cNvSpPr txBox="1"/>
          <p:nvPr/>
        </p:nvSpPr>
        <p:spPr>
          <a:xfrm>
            <a:off x="4725566" y="5245100"/>
            <a:ext cx="14932868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 tenemos los ingresos de Ana Gómez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Pedro tiene un ingreso negativo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 tenemos la edad de Juan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alidad de Dat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Calidad de Datos</a:t>
            </a:r>
          </a:p>
        </p:txBody>
      </p:sp>
      <p:sp>
        <p:nvSpPr>
          <p:cNvPr id="214" name="Ejemplo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Ejemplo</a:t>
            </a:r>
          </a:p>
        </p:txBody>
      </p:sp>
      <p:graphicFrame>
        <p:nvGraphicFramePr>
          <p:cNvPr id="215" name="Tabla 1"/>
          <p:cNvGraphicFramePr/>
          <p:nvPr/>
        </p:nvGraphicFramePr>
        <p:xfrm>
          <a:off x="1810546" y="3651594"/>
          <a:ext cx="20775608" cy="8432801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4152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525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Nombre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Edad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Fecha de Nacimiento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Ciudad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Ingresos</a:t>
                      </a:r>
                    </a:p>
                  </a:txBody>
                  <a:tcPr marL="50800" marR="50800" marT="50800" marB="50800" anchor="ctr" horzOverflow="overflow"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Juan Perez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1995-07-12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Gijón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30000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Ana Gómez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34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1990-04-05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Oviedo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32000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Pedro Menéndez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1978-02-15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Mieres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3200">
                          <a:sym typeface="Avenir Next Demi Bold"/>
                        </a:rPr>
                        <a:t>María López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1983-08-10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Avilés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just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just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3436</Words>
  <Application>Microsoft Macintosh PowerPoint</Application>
  <PresentationFormat>Personalizado</PresentationFormat>
  <Paragraphs>460</Paragraphs>
  <Slides>65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1" baseType="lpstr">
      <vt:lpstr>Avenir Next Demi Bold</vt:lpstr>
      <vt:lpstr>Avenir Next Medium</vt:lpstr>
      <vt:lpstr>Avenir Next Regular</vt:lpstr>
      <vt:lpstr>Helvetica Neue</vt:lpstr>
      <vt:lpstr>Times Roman</vt:lpstr>
      <vt:lpstr>31_ColorGradientLight</vt:lpstr>
      <vt:lpstr>Gestión y Calidad del DATO</vt:lpstr>
      <vt:lpstr>Introducción</vt:lpstr>
      <vt:lpstr>Introducción</vt:lpstr>
      <vt:lpstr>Introducción</vt:lpstr>
      <vt:lpstr>Introducción</vt:lpstr>
      <vt:lpstr>Introducción</vt:lpstr>
      <vt:lpstr>Calidad de Datos</vt:lpstr>
      <vt:lpstr>Calidad de Datos</vt:lpstr>
      <vt:lpstr>Calidad de Datos</vt:lpstr>
      <vt:lpstr>¿Por qué es un problema?</vt:lpstr>
      <vt:lpstr>Flujo de Datos</vt:lpstr>
      <vt:lpstr>¿Que es la integridad de los datos?</vt:lpstr>
      <vt:lpstr>Proceso ETL</vt:lpstr>
      <vt:lpstr>Proceso ETL</vt:lpstr>
      <vt:lpstr>Proceso ETL</vt:lpstr>
      <vt:lpstr>Proceso ETL</vt:lpstr>
      <vt:lpstr>Proceso ETL</vt:lpstr>
      <vt:lpstr>Proceso ETL</vt:lpstr>
      <vt:lpstr>Caso Práctico</vt:lpstr>
      <vt:lpstr>Caso Práctico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Caso Practico</vt:lpstr>
      <vt:lpstr>Conclusiones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Pablo Mesa</cp:lastModifiedBy>
  <cp:revision>2</cp:revision>
  <dcterms:modified xsi:type="dcterms:W3CDTF">2025-04-03T14:25:40Z</dcterms:modified>
</cp:coreProperties>
</file>